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41309-DE90-483A-81CF-A1D3E83786AF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58689-A15B-48AB-88B2-A8FB0AD43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F7A0-7AAE-4AF3-AB3F-A8CC0ACF7C20}" type="datetime1">
              <a:rPr lang="ru-RU" smtClean="0"/>
              <a:t>10.11.2014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610B8B-BD4D-4931-9D8E-95B57DA9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5859-9A69-4DCA-B2FA-DBE92EA525F2}" type="datetime1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C61F-83B5-4545-9A49-9C51BCB28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F5A6-03C9-4F3F-8D0C-D8FF1944EE8A}" type="datetime1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1956-3758-4F58-A278-E19B0F36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7B5D-1109-43A2-8C02-92B9D6B1F67B}" type="datetime1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1C70-01D9-49BC-9680-A2C97B35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BFFE-D4EE-4D66-B9A4-3B8FD6B3B8F7}" type="datetime1">
              <a:rPr lang="ru-RU" smtClean="0"/>
              <a:t>10.11.2014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305D-7349-4BE0-B6E6-75F89E6B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B9CB-4802-4B8F-A389-8C18DB9B4097}" type="datetime1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2332-4D4F-45C3-BA1D-7581EFFD9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5A41-0004-473B-B987-5485FF8149B6}" type="datetime1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AF01-CA3D-4135-B04B-FA582D801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630-F028-4A8F-BF15-FBAAE92D6656}" type="datetime1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80A5-5A32-428F-A72A-5EA37863C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07B4-2E7E-4769-9DD3-A32AAE7E6541}" type="datetime1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F166-4DFC-4F53-A70D-7BFFD85B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EFFB-6787-4595-834C-86C222AFA475}" type="datetime1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5D9-52EE-480E-8E53-F48248C8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9812-2B75-4DD2-B08E-FE085C880034}" type="datetime1">
              <a:rPr lang="ru-RU" smtClean="0"/>
              <a:t>10.11.2014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4EF7-E3EC-49AE-92B1-532E16CF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2ACAE-7E5C-49E8-BB53-5E53F0791A88}" type="datetime1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5859D21-57A5-49EB-A698-084CD0A5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1" r:id="rId10"/>
    <p:sldLayoutId id="2147483742" r:id="rId11"/>
  </p:sldLayoutIdLst>
  <p:transition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DCEDC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EB641B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EB641B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ru.msn.com/" TargetMode="External"/><Relationship Id="rId2" Type="http://schemas.openxmlformats.org/officeDocument/2006/relationships/hyperlink" Target="http://zachistievibor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a.ru/poli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chistievibor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381056" cy="3108920"/>
          </a:xfrm>
        </p:spPr>
        <p:txBody>
          <a:bodyPr/>
          <a:lstStyle/>
          <a:p>
            <a:pPr algn="r" eaLnBrk="1" hangingPunct="1"/>
            <a:r>
              <a:rPr lang="ru-RU" sz="2400" dirty="0" smtClean="0"/>
              <a:t>Работу в номинации </a:t>
            </a:r>
          </a:p>
          <a:p>
            <a:pPr algn="r" eaLnBrk="1" hangingPunct="1"/>
            <a:r>
              <a:rPr lang="ru-RU" sz="2400" dirty="0" smtClean="0"/>
              <a:t>«</a:t>
            </a:r>
            <a:r>
              <a:rPr lang="ru-RU" sz="2400" dirty="0" err="1" smtClean="0"/>
              <a:t>Мультимедийная</a:t>
            </a:r>
            <a:r>
              <a:rPr lang="ru-RU" sz="2400" dirty="0" smtClean="0"/>
              <a:t> презентация»</a:t>
            </a:r>
          </a:p>
          <a:p>
            <a:pPr algn="r" eaLnBrk="1" hangingPunct="1"/>
            <a:r>
              <a:rPr lang="ru-RU" sz="2400" dirty="0" smtClean="0"/>
              <a:t>на тему «Молодежь и выборы»</a:t>
            </a:r>
          </a:p>
          <a:p>
            <a:pPr algn="r" eaLnBrk="1" hangingPunct="1"/>
            <a:r>
              <a:rPr lang="ru-RU" sz="2400" dirty="0" smtClean="0"/>
              <a:t>выполнила ученица 11 «А» класса   </a:t>
            </a:r>
            <a:endParaRPr lang="ru-RU" sz="2400" dirty="0" smtClean="0"/>
          </a:p>
          <a:p>
            <a:pPr algn="r" eaLnBrk="1" hangingPunct="1"/>
            <a:r>
              <a:rPr lang="ru-RU" sz="2400" dirty="0" smtClean="0"/>
              <a:t>МОУ </a:t>
            </a:r>
            <a:r>
              <a:rPr lang="ru-RU" sz="2400" dirty="0" smtClean="0"/>
              <a:t>СОШ № </a:t>
            </a:r>
            <a:r>
              <a:rPr lang="ru-RU" sz="2400" dirty="0" smtClean="0"/>
              <a:t>49 г.Ярославля</a:t>
            </a:r>
            <a:endParaRPr lang="ru-RU" sz="2400" dirty="0" smtClean="0"/>
          </a:p>
          <a:p>
            <a:pPr algn="r" eaLnBrk="1" hangingPunct="1"/>
            <a:r>
              <a:rPr lang="ru-RU" sz="2400" dirty="0" smtClean="0"/>
              <a:t>Чистякова </a:t>
            </a:r>
            <a:r>
              <a:rPr lang="ru-RU" sz="2400" dirty="0" smtClean="0"/>
              <a:t>Татьяна Андреевна</a:t>
            </a:r>
            <a:endParaRPr lang="ru-RU" sz="2400" dirty="0" smtClean="0"/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435280" cy="1634430"/>
          </a:xfrm>
        </p:spPr>
        <p:txBody>
          <a:bodyPr/>
          <a:lstStyle/>
          <a:p>
            <a:pPr eaLnBrk="1" hangingPunct="1"/>
            <a:r>
              <a:rPr lang="ru-RU" sz="4800" dirty="0" smtClean="0"/>
              <a:t>«В объективе - выборы»</a:t>
            </a:r>
            <a:endParaRPr lang="ru-RU" sz="4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10B8B-BD4D-4931-9D8E-95B57DA96C5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Повышение уровня активности молодежи на выборах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132138" y="1557338"/>
            <a:ext cx="5327650" cy="5040312"/>
          </a:xfrm>
        </p:spPr>
        <p:txBody>
          <a:bodyPr>
            <a:noAutofit/>
          </a:bodyPr>
          <a:lstStyle/>
          <a:p>
            <a:pPr marL="72000" indent="274320" algn="just" eaLnBrk="1" fontAlgn="auto" hangingPunct="1">
              <a:spcBef>
                <a:spcPts val="4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Молодежь пожелала быть активными участниками выборов и контролировать работу избирательной системы «изнутри». </a:t>
            </a:r>
          </a:p>
          <a:p>
            <a:pPr marL="72000" indent="274320" algn="just" eaLnBrk="1" fontAlgn="auto" hangingPunct="1">
              <a:spcBef>
                <a:spcPts val="4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72000" indent="274320" algn="just" eaLnBrk="1" fontAlgn="auto" hangingPunct="1">
              <a:spcBef>
                <a:spcPts val="4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Возможность обмена опытом в Интернете подхлестнула интерес молодых наблюдателей – такие социальные сети, как </a:t>
            </a:r>
            <a:r>
              <a:rPr lang="en-US" sz="2000" dirty="0" smtClean="0"/>
              <a:t>Twitter </a:t>
            </a:r>
            <a:r>
              <a:rPr lang="ru-RU" sz="2000" dirty="0" smtClean="0"/>
              <a:t>и </a:t>
            </a:r>
            <a:r>
              <a:rPr lang="en-US" sz="2000" dirty="0" err="1" smtClean="0"/>
              <a:t>Facebook</a:t>
            </a:r>
            <a:r>
              <a:rPr lang="ru-RU" sz="2000" dirty="0" smtClean="0"/>
              <a:t> позволили следить за ходом голосования и быть в курсе происходящих событий и промежуточных результатов голосования. </a:t>
            </a:r>
          </a:p>
          <a:p>
            <a:pPr marL="72000" indent="274320" algn="just" eaLnBrk="1" fontAlgn="auto" hangingPunct="1">
              <a:spcBef>
                <a:spcPts val="4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72000" indent="274320" algn="just" eaLnBrk="1" fontAlgn="auto" hangingPunct="1">
              <a:spcBef>
                <a:spcPts val="4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Популярностью пользовались транслируемые изображения с </a:t>
            </a:r>
            <a:r>
              <a:rPr lang="ru-RU" sz="2000" dirty="0" err="1" smtClean="0"/>
              <a:t>веб-камер</a:t>
            </a:r>
            <a:r>
              <a:rPr lang="ru-RU" sz="2000" dirty="0" smtClean="0"/>
              <a:t>, установленных на большинстве участков.</a:t>
            </a:r>
          </a:p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6886" t="33286" r="42389"/>
          <a:stretch>
            <a:fillRect/>
          </a:stretch>
        </p:blipFill>
        <p:spPr>
          <a:xfrm>
            <a:off x="323850" y="2708275"/>
            <a:ext cx="2376488" cy="3870325"/>
          </a:xfrm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050"/>
            <a:ext cx="15843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2332-4D4F-45C3-BA1D-7581EFFD94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Корпус наблюдателей </a:t>
            </a:r>
            <a:br>
              <a:rPr lang="ru-RU" sz="4400" b="1" dirty="0" smtClean="0"/>
            </a:br>
            <a:r>
              <a:rPr lang="ru-RU" sz="4400" b="1" dirty="0" smtClean="0"/>
              <a:t>«За чистые выборы»</a:t>
            </a:r>
            <a:endParaRPr lang="ru-RU" b="1" dirty="0"/>
          </a:p>
        </p:txBody>
      </p:sp>
      <p:sp>
        <p:nvSpPr>
          <p:cNvPr id="19459" name="Содержимое 1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5111750" cy="5040313"/>
          </a:xfrm>
        </p:spPr>
        <p:txBody>
          <a:bodyPr>
            <a:normAutofit fontScale="77500" lnSpcReduction="20000"/>
          </a:bodyPr>
          <a:lstStyle/>
          <a:p>
            <a:pPr marL="274320" indent="2730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dirty="0" smtClean="0"/>
              <a:t>Активно </a:t>
            </a:r>
            <a:r>
              <a:rPr lang="ru-RU" sz="3100" dirty="0" smtClean="0"/>
              <a:t>участвуйте в политической жизни своей страны</a:t>
            </a:r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dirty="0" smtClean="0"/>
              <a:t>Делайте свой выбор</a:t>
            </a:r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dirty="0" smtClean="0"/>
              <a:t>Отстаивайте свою жизненную позицию</a:t>
            </a:r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dirty="0" smtClean="0"/>
              <a:t>Меняйте своим голосом </a:t>
            </a:r>
            <a:r>
              <a:rPr lang="ru-RU" sz="3100" dirty="0" smtClean="0"/>
              <a:t>историю</a:t>
            </a:r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100" dirty="0" smtClean="0"/>
              <a:t>Не забывайте, что наблюдение помогает исключить искажение результатов голосования</a:t>
            </a:r>
            <a:endParaRPr lang="ru-RU" sz="3100" dirty="0" smtClean="0"/>
          </a:p>
          <a:p>
            <a:pPr marL="274320" indent="2730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564904"/>
            <a:ext cx="3244850" cy="32448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2332-4D4F-45C3-BA1D-7581EFFD946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52513"/>
          </a:xfrm>
        </p:spPr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Библиографический список</a:t>
            </a:r>
          </a:p>
        </p:txBody>
      </p:sp>
      <p:sp>
        <p:nvSpPr>
          <p:cNvPr id="17411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388"/>
          </a:xfrm>
        </p:spPr>
        <p:txBody>
          <a:bodyPr/>
          <a:lstStyle/>
          <a:p>
            <a:pPr eaLnBrk="1" hangingPunct="1"/>
            <a:r>
              <a:rPr lang="ru-RU" sz="2100" dirty="0" smtClean="0"/>
              <a:t>Федеральный закон от 12 июня 2002 г. N 67-ФЗ «Об основных гарантиях избирательных прав и права на участие в референдуме граждан Российской Федерации».  - Москва, Кремль, 2002.</a:t>
            </a:r>
            <a:endParaRPr lang="ru-RU" sz="2100" b="1" dirty="0" smtClean="0"/>
          </a:p>
          <a:p>
            <a:pPr eaLnBrk="1" hangingPunct="1"/>
            <a:r>
              <a:rPr lang="ru-RU" sz="2100" dirty="0" smtClean="0"/>
              <a:t>Федеральный закон от 10 января 2003 г. N 19-ФЗ «О выборах президента Российской Федерации». - Москва, Кремль, 2003.</a:t>
            </a:r>
            <a:endParaRPr lang="ru-RU" sz="2100" b="1" dirty="0" smtClean="0"/>
          </a:p>
          <a:p>
            <a:pPr eaLnBrk="1" hangingPunct="1"/>
            <a:r>
              <a:rPr lang="ru-RU" sz="2100" dirty="0" smtClean="0"/>
              <a:t>Памятка наблюдателя на выборах Президента Российской Федерации 4 марта 2012 года / Центральная избирательная комиссия Российской Федерации. – М.: РЦОИТ, 2012. – 48 с.</a:t>
            </a:r>
          </a:p>
          <a:p>
            <a:pPr eaLnBrk="1" hangingPunct="1"/>
            <a:r>
              <a:rPr lang="ru-RU" sz="2100" b="1" u="sng" dirty="0" smtClean="0">
                <a:hlinkClick r:id="rId2"/>
              </a:rPr>
              <a:t>http://zachistievibori.ru/</a:t>
            </a:r>
            <a:endParaRPr lang="ru-RU" sz="2100" b="1" dirty="0" smtClean="0"/>
          </a:p>
          <a:p>
            <a:pPr eaLnBrk="1" hangingPunct="1"/>
            <a:r>
              <a:rPr lang="ru-RU" sz="2100" b="1" u="sng" dirty="0" smtClean="0">
                <a:hlinkClick r:id="rId3"/>
              </a:rPr>
              <a:t>http://news.ru.msn.com/</a:t>
            </a:r>
            <a:endParaRPr lang="ru-RU" sz="2100" b="1" dirty="0" smtClean="0"/>
          </a:p>
          <a:p>
            <a:pPr eaLnBrk="1" hangingPunct="1"/>
            <a:r>
              <a:rPr lang="en-US" sz="2100" b="1" u="sng" dirty="0" smtClean="0">
                <a:latin typeface="Cambria" pitchFamily="18" charset="0"/>
                <a:hlinkClick r:id="rId4"/>
              </a:rPr>
              <a:t>http://www.ria.ru/politics</a:t>
            </a:r>
            <a:endParaRPr lang="ru-RU" sz="21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100" b="1" dirty="0" smtClean="0"/>
              <a:t/>
            </a:r>
            <a:br>
              <a:rPr lang="en-US" sz="2100" b="1" dirty="0" smtClean="0"/>
            </a:br>
            <a:endParaRPr lang="ru-RU" sz="2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C70-01D9-49BC-9680-A2C97B3565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Обоснование выбора темы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628800"/>
            <a:ext cx="2808312" cy="4284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8" y="1844824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Главным источником для исследования послужили материалы ярославского </a:t>
            </a:r>
            <a:r>
              <a:rPr lang="ru-RU" sz="3200" dirty="0" smtClean="0">
                <a:latin typeface="+mj-lt"/>
              </a:rPr>
              <a:t>отделения </a:t>
            </a:r>
            <a:r>
              <a:rPr lang="ru-RU" sz="3200" dirty="0">
                <a:latin typeface="+mj-lt"/>
              </a:rPr>
              <a:t>корпуса наблюдателей «За чистые выборы</a:t>
            </a:r>
            <a:r>
              <a:rPr lang="ru-RU" sz="3200" dirty="0" smtClean="0">
                <a:latin typeface="+mj-lt"/>
              </a:rPr>
              <a:t>»</a:t>
            </a:r>
          </a:p>
          <a:p>
            <a:r>
              <a:rPr lang="ru-RU" sz="3200" b="1" u="sng" dirty="0" smtClean="0">
                <a:hlinkClick r:id="rId3"/>
              </a:rPr>
              <a:t>http://zachistievibori.ru/</a:t>
            </a:r>
            <a:endParaRPr lang="ru-RU" sz="3200" dirty="0" smtClean="0"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C70-01D9-49BC-9680-A2C97B35656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Цель и задачи </a:t>
            </a:r>
          </a:p>
        </p:txBody>
      </p:sp>
      <p:sp>
        <p:nvSpPr>
          <p:cNvPr id="7171" name="Содержимое 1"/>
          <p:cNvSpPr>
            <a:spLocks noGrp="1"/>
          </p:cNvSpPr>
          <p:nvPr>
            <p:ph sz="quarter" idx="1"/>
          </p:nvPr>
        </p:nvSpPr>
        <p:spPr>
          <a:xfrm>
            <a:off x="539750" y="1340768"/>
            <a:ext cx="8147050" cy="489654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Цель: </a:t>
            </a:r>
            <a:endParaRPr lang="ru-RU" b="1" dirty="0" smtClean="0"/>
          </a:p>
          <a:p>
            <a:pPr algn="just" eaLnBrk="1" hangingPunct="1"/>
            <a:r>
              <a:rPr lang="ru-RU" dirty="0" smtClean="0"/>
              <a:t>анализ деятельности корпуса наблюдателей «За чистые выборы» на выборах президента РФ и мэра г.Ярославля 4 марта 2012 года в г.Ярославле</a:t>
            </a:r>
            <a:endParaRPr lang="ru-RU" b="1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</a:p>
          <a:p>
            <a:pPr algn="just" eaLnBrk="1" hangingPunct="1"/>
            <a:r>
              <a:rPr lang="ru-RU" dirty="0" smtClean="0"/>
              <a:t>сформировать представление об институте наблюдателей в современной России</a:t>
            </a:r>
          </a:p>
          <a:p>
            <a:pPr algn="just" eaLnBrk="1" hangingPunct="1"/>
            <a:r>
              <a:rPr lang="ru-RU" dirty="0" smtClean="0"/>
              <a:t>повысить уровень интереса и активности молодежи в избирательной кампании</a:t>
            </a:r>
            <a:endParaRPr lang="ru-RU" dirty="0" smtClean="0"/>
          </a:p>
          <a:p>
            <a:pPr algn="just" eaLnBrk="1" hangingPunct="1"/>
            <a:r>
              <a:rPr lang="ru-RU" dirty="0" smtClean="0"/>
              <a:t>Способствовать формированию правовой культуры молодого избирателя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C70-01D9-49BC-9680-A2C97B3565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Наблюдатель и наблюдение</a:t>
            </a:r>
          </a:p>
        </p:txBody>
      </p:sp>
      <p:sp>
        <p:nvSpPr>
          <p:cNvPr id="8195" name="Содержимое 1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4356100" cy="4897437"/>
          </a:xfrm>
        </p:spPr>
        <p:txBody>
          <a:bodyPr/>
          <a:lstStyle/>
          <a:p>
            <a:pPr indent="255588" algn="ctr" eaLnBrk="1" hangingPunct="1">
              <a:buFont typeface="Wingdings 2" pitchFamily="18" charset="2"/>
              <a:buNone/>
            </a:pPr>
            <a:r>
              <a:rPr lang="ru-RU" sz="2400" b="1" u="sng" dirty="0" smtClean="0"/>
              <a:t>Основная цель наблюдения на выборах </a:t>
            </a:r>
            <a:endParaRPr lang="ru-RU" sz="2400" b="1" dirty="0" smtClean="0"/>
          </a:p>
          <a:p>
            <a:pPr indent="255588" algn="ctr" eaLnBrk="1" hangingPunct="1">
              <a:buFont typeface="Wingdings 2" pitchFamily="18" charset="2"/>
              <a:buNone/>
            </a:pPr>
            <a:r>
              <a:rPr lang="ru-RU" sz="2400" dirty="0" smtClean="0"/>
              <a:t> содействие в обеспечении избирательных прав граждан, контроль над соблюдением законодательства о выборах при проведении голосования и подсчете голосов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86275" y="2205038"/>
            <a:ext cx="4478338" cy="2520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2332-4D4F-45C3-BA1D-7581EFFD94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 eaLnBrk="1" hangingPunct="1"/>
            <a:r>
              <a:rPr lang="ru-RU" b="1" smtClean="0"/>
              <a:t>Наблюдатель и наблюдение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806" r="18027"/>
          <a:stretch>
            <a:fillRect/>
          </a:stretch>
        </p:blipFill>
        <p:spPr>
          <a:xfrm>
            <a:off x="179388" y="1916113"/>
            <a:ext cx="3830637" cy="3529012"/>
          </a:xfrm>
        </p:spPr>
      </p:pic>
      <p:sp>
        <p:nvSpPr>
          <p:cNvPr id="9220" name="Содержимое 3"/>
          <p:cNvSpPr>
            <a:spLocks noGrp="1"/>
          </p:cNvSpPr>
          <p:nvPr>
            <p:ph sz="quarter" idx="2"/>
          </p:nvPr>
        </p:nvSpPr>
        <p:spPr>
          <a:xfrm>
            <a:off x="4067175" y="1341438"/>
            <a:ext cx="4826000" cy="5327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1000" dirty="0" smtClean="0"/>
          </a:p>
          <a:p>
            <a:pPr algn="just" eaLnBrk="1" hangingPunct="1"/>
            <a:r>
              <a:rPr lang="ru-RU" sz="2000" dirty="0" smtClean="0"/>
              <a:t>Наблюдателем может быть гражданин Российской Федерации, обладающий активным избирательным правом.</a:t>
            </a:r>
          </a:p>
          <a:p>
            <a:pPr algn="just" eaLnBrk="1" hangingPunct="1"/>
            <a:r>
              <a:rPr lang="ru-RU" sz="2000" dirty="0" smtClean="0"/>
              <a:t>Наблюдатель осуществляет наблюдение за проведением голосования, подсчетом голосов и иной деятельностью комиссии в период проведения голосования и установления его итогов.</a:t>
            </a:r>
          </a:p>
          <a:p>
            <a:pPr algn="just" eaLnBrk="1" hangingPunct="1"/>
            <a:r>
              <a:rPr lang="ru-RU" sz="2000" dirty="0" smtClean="0"/>
              <a:t>Полномочия наблюдателя должны быть удостоверены в письменном направлении за подписью зарегистрированного кандидата или его доверенного лица.</a:t>
            </a:r>
          </a:p>
          <a:p>
            <a:pPr eaLnBrk="1" hangingPunct="1">
              <a:buFont typeface="Wingdings 2" pitchFamily="18" charset="2"/>
              <a:buNone/>
            </a:pPr>
            <a:endParaRPr lang="ru-RU" sz="12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052736"/>
            <a:ext cx="4740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Информирован </a:t>
            </a:r>
            <a:r>
              <a:rPr lang="ru-RU" sz="2200" dirty="0"/>
              <a:t>– значит </a:t>
            </a:r>
            <a:r>
              <a:rPr lang="ru-RU" sz="2200" dirty="0" smtClean="0"/>
              <a:t>вооружен</a:t>
            </a:r>
            <a:endParaRPr lang="ru-RU" sz="2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2332-4D4F-45C3-BA1D-7581EFFD94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Корпус наблюдателей </a:t>
            </a:r>
            <a:br>
              <a:rPr lang="ru-RU" b="1" dirty="0" smtClean="0"/>
            </a:br>
            <a:r>
              <a:rPr lang="ru-RU" b="1" dirty="0" smtClean="0"/>
              <a:t>«За чистые выборы»</a:t>
            </a:r>
          </a:p>
        </p:txBody>
      </p:sp>
      <p:sp>
        <p:nvSpPr>
          <p:cNvPr id="10243" name="Содержимое 1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8229600" cy="4895998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800" i="1" dirty="0" smtClean="0">
                <a:latin typeface="+mj-lt"/>
              </a:rPr>
              <a:t>«</a:t>
            </a:r>
            <a:r>
              <a:rPr lang="en-US" sz="2800" i="1" dirty="0" err="1" smtClean="0">
                <a:latin typeface="+mj-lt"/>
              </a:rPr>
              <a:t>Nemo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iudex</a:t>
            </a:r>
            <a:r>
              <a:rPr lang="en-US" sz="2800" i="1" dirty="0" smtClean="0">
                <a:latin typeface="+mj-lt"/>
              </a:rPr>
              <a:t> in </a:t>
            </a:r>
            <a:r>
              <a:rPr lang="en-US" sz="2800" i="1" dirty="0" err="1" smtClean="0">
                <a:latin typeface="+mj-lt"/>
              </a:rPr>
              <a:t>causa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sua</a:t>
            </a:r>
            <a:r>
              <a:rPr lang="ru-RU" sz="2800" i="1" dirty="0" smtClean="0">
                <a:latin typeface="+mj-lt"/>
              </a:rPr>
              <a:t>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i="1" dirty="0" smtClean="0">
                <a:latin typeface="+mj-lt"/>
              </a:rPr>
              <a:t>(Никто не может быть судьей</a:t>
            </a:r>
            <a:endParaRPr lang="en-US" sz="2800" i="1" dirty="0" smtClean="0">
              <a:latin typeface="+mj-lt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i="1" dirty="0" smtClean="0">
                <a:latin typeface="+mj-lt"/>
              </a:rPr>
              <a:t> в собственном деле)</a:t>
            </a:r>
            <a:endParaRPr lang="ru-RU" sz="2800" i="1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u="sng" dirty="0" smtClean="0"/>
              <a:t>Зачем </a:t>
            </a:r>
            <a:r>
              <a:rPr lang="ru-RU" sz="3200" u="sng" dirty="0" smtClean="0"/>
              <a:t>наблюдать за выборами</a:t>
            </a:r>
            <a:r>
              <a:rPr lang="ru-RU" sz="3200" dirty="0" smtClean="0"/>
              <a:t>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препятствовать части нарушений в ходе проведения голосования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фиксировать нарушения голосования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придать нарушения гласности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вносить посильный личный вклад в формирование страны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C70-01D9-49BC-9680-A2C97B3565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Корпус наблюдателей </a:t>
            </a:r>
            <a:br>
              <a:rPr lang="ru-RU" sz="4400" b="1" dirty="0" smtClean="0"/>
            </a:br>
            <a:r>
              <a:rPr lang="ru-RU" sz="4400" b="1" dirty="0" smtClean="0"/>
              <a:t>«За чистые выборы»</a:t>
            </a:r>
            <a:endParaRPr lang="ru-RU" b="1" dirty="0"/>
          </a:p>
        </p:txBody>
      </p:sp>
      <p:sp>
        <p:nvSpPr>
          <p:cNvPr id="11267" name="Содержимое 1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5616575" cy="4895850"/>
          </a:xfrm>
        </p:spPr>
        <p:txBody>
          <a:bodyPr/>
          <a:lstStyle/>
          <a:p>
            <a:pPr indent="255588" algn="just" eaLnBrk="1" hangingPunct="1">
              <a:buFont typeface="Wingdings 2" pitchFamily="18" charset="2"/>
              <a:buNone/>
            </a:pPr>
            <a:r>
              <a:rPr lang="ru-RU" sz="2400" dirty="0" smtClean="0"/>
              <a:t>26 января 2012 года на расширенном заседании Координационного Совета молодых юристов Ассоциации юристов России был официально создан Корпус наблюдателей «За чистые выборы».</a:t>
            </a:r>
          </a:p>
          <a:p>
            <a:pPr indent="255588" algn="just"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indent="255588" algn="just" eaLnBrk="1" hangingPunct="1">
              <a:buFont typeface="Wingdings 2" pitchFamily="18" charset="2"/>
              <a:buNone/>
            </a:pPr>
            <a:r>
              <a:rPr lang="ru-RU" sz="2400" dirty="0" smtClean="0"/>
              <a:t>Корпус наблюдателей </a:t>
            </a:r>
            <a:r>
              <a:rPr lang="ru-RU" sz="2400" b="1" dirty="0" smtClean="0"/>
              <a:t>«За чистые выборы» </a:t>
            </a:r>
            <a:r>
              <a:rPr lang="ru-RU" sz="2400" dirty="0" smtClean="0"/>
              <a:t>- коалиция независимых наблюдателей из числа студентов-юристов, работающих на выборах на волонтерской основе.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38888" y="2114550"/>
            <a:ext cx="1905000" cy="32385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2332-4D4F-45C3-BA1D-7581EFFD94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Корпус наблюдателей </a:t>
            </a:r>
            <a:br>
              <a:rPr lang="ru-RU" sz="4400" b="1" dirty="0" smtClean="0"/>
            </a:br>
            <a:r>
              <a:rPr lang="ru-RU" sz="4400" b="1" dirty="0" smtClean="0"/>
              <a:t>«За чистые выборы»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042150" cy="757238"/>
          </a:xfrm>
        </p:spPr>
        <p:txBody>
          <a:bodyPr/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Правовая основа наблюдения</a:t>
            </a:r>
          </a:p>
        </p:txBody>
      </p:sp>
      <p:pic>
        <p:nvPicPr>
          <p:cNvPr id="1229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565400"/>
            <a:ext cx="2671763" cy="3886200"/>
          </a:xfrm>
        </p:spPr>
      </p:pic>
      <p:pic>
        <p:nvPicPr>
          <p:cNvPr id="12293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2565400"/>
            <a:ext cx="2770187" cy="38862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AAF01-CA3D-4135-B04B-FA582D801F2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Корпус наблюдателей </a:t>
            </a:r>
            <a:br>
              <a:rPr lang="ru-RU" sz="4400" b="1" dirty="0" smtClean="0"/>
            </a:br>
            <a:r>
              <a:rPr lang="ru-RU" sz="4400" b="1" dirty="0" smtClean="0"/>
              <a:t>«За чистые выборы»</a:t>
            </a:r>
            <a:endParaRPr lang="ru-RU" b="1" dirty="0"/>
          </a:p>
        </p:txBody>
      </p:sp>
      <p:sp>
        <p:nvSpPr>
          <p:cNvPr id="14339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435975" cy="4756150"/>
          </a:xfrm>
        </p:spPr>
        <p:txBody>
          <a:bodyPr/>
          <a:lstStyle/>
          <a:p>
            <a:pPr indent="255588" eaLnBrk="1" hangingPunct="1"/>
            <a:r>
              <a:rPr lang="ru-RU" sz="3800" dirty="0" smtClean="0"/>
              <a:t>На избирательные участки 4 марта вышли 86 904 волонтера в качестве независимых наблюдателей.</a:t>
            </a:r>
          </a:p>
          <a:p>
            <a:pPr indent="255588" eaLnBrk="1" hangingPunct="1"/>
            <a:r>
              <a:rPr lang="ru-RU" sz="3800" dirty="0" smtClean="0"/>
              <a:t> Более 90% избирательных участков были обеспечены представителями данного Корпуса.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C70-01D9-49BC-9680-A2C97B3565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165</TotalTime>
  <Words>507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Wingdings 2</vt:lpstr>
      <vt:lpstr>Perpetua</vt:lpstr>
      <vt:lpstr>Wingdings</vt:lpstr>
      <vt:lpstr>Справедливость</vt:lpstr>
      <vt:lpstr>«В объективе - выборы»</vt:lpstr>
      <vt:lpstr>Обоснование выбора темы</vt:lpstr>
      <vt:lpstr>Цель и задачи </vt:lpstr>
      <vt:lpstr>Наблюдатель и наблюдение</vt:lpstr>
      <vt:lpstr>Наблюдатель и наблюдение</vt:lpstr>
      <vt:lpstr>Корпус наблюдателей  «За чистые выборы»</vt:lpstr>
      <vt:lpstr>Корпус наблюдателей  «За чистые выборы»</vt:lpstr>
      <vt:lpstr>Корпус наблюдателей  «За чистые выборы»</vt:lpstr>
      <vt:lpstr>Корпус наблюдателей  «За чистые выборы»</vt:lpstr>
      <vt:lpstr>Повышение уровня активности молодежи на выборах</vt:lpstr>
      <vt:lpstr>Корпус наблюдателей  «За чистые выборы»</vt:lpstr>
      <vt:lpstr>                                                              Библиографический список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и выборы</dc:title>
  <dc:creator>800695</dc:creator>
  <cp:lastModifiedBy>Пефтиев</cp:lastModifiedBy>
  <cp:revision>20</cp:revision>
  <dcterms:created xsi:type="dcterms:W3CDTF">2012-05-09T13:31:11Z</dcterms:created>
  <dcterms:modified xsi:type="dcterms:W3CDTF">2014-11-10T20:02:42Z</dcterms:modified>
</cp:coreProperties>
</file>